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9" r:id="rId3"/>
    <p:sldId id="287" r:id="rId4"/>
    <p:sldId id="289" r:id="rId5"/>
    <p:sldId id="291" r:id="rId6"/>
    <p:sldId id="293" r:id="rId7"/>
    <p:sldId id="294" r:id="rId8"/>
    <p:sldId id="295" r:id="rId9"/>
    <p:sldId id="296" r:id="rId10"/>
    <p:sldId id="261" r:id="rId11"/>
    <p:sldId id="273" r:id="rId12"/>
    <p:sldId id="279" r:id="rId13"/>
    <p:sldId id="278" r:id="rId14"/>
    <p:sldId id="271" r:id="rId15"/>
    <p:sldId id="272" r:id="rId16"/>
    <p:sldId id="286" r:id="rId17"/>
    <p:sldId id="274" r:id="rId18"/>
    <p:sldId id="281" r:id="rId19"/>
    <p:sldId id="280" r:id="rId20"/>
    <p:sldId id="275" r:id="rId21"/>
    <p:sldId id="282" r:id="rId22"/>
    <p:sldId id="283" r:id="rId23"/>
    <p:sldId id="285" r:id="rId24"/>
    <p:sldId id="284" r:id="rId25"/>
    <p:sldId id="288" r:id="rId26"/>
    <p:sldId id="297" r:id="rId27"/>
    <p:sldId id="263" r:id="rId28"/>
  </p:sldIdLst>
  <p:sldSz cx="24384000" cy="1574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C0F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91241" autoAdjust="0"/>
  </p:normalViewPr>
  <p:slideViewPr>
    <p:cSldViewPr snapToGrid="0">
      <p:cViewPr varScale="1">
        <p:scale>
          <a:sx n="37" d="100"/>
          <a:sy n="37" d="100"/>
        </p:scale>
        <p:origin x="1152" y="66"/>
      </p:cViewPr>
      <p:guideLst>
        <p:guide orient="horz" pos="496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../embeddings/oleObject3.bin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../embeddings/oleObject4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Scrum Development)</c:v>
              </c:pt>
              <c:pt idx="1">
                <c:v>Luis Quiroga (Scrum Master y Scrum Development)</c:v>
              </c:pt>
            </c:strLit>
          </c:cat>
          <c:val>
            <c:numLit>
              <c:formatCode>#,##0_ "horas"</c:formatCode>
              <c:ptCount val="2"/>
              <c:pt idx="0">
                <c:v>9584.400013939663</c:v>
              </c:pt>
              <c:pt idx="1">
                <c:v>11440.4</c:v>
              </c:pt>
            </c:numLit>
          </c:val>
          <c:extLst>
            <c:ext xmlns:c16="http://schemas.microsoft.com/office/drawing/2014/chart" uri="{C3380CC4-5D6E-409C-BE32-E72D297353CC}">
              <c16:uniqueId val="{00000000-97F6-4343-BBA9-89D01F54490A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Scrum Development)</c:v>
              </c:pt>
              <c:pt idx="1">
                <c:v>Luis Quiroga (Scrum Master y Scrum Development)</c:v>
              </c:pt>
            </c:strLit>
          </c:cat>
          <c:val>
            <c:numLit>
              <c:formatCode>#,##0_ "horas"</c:formatCode>
              <c:ptCount val="2"/>
              <c:pt idx="0">
                <c:v>8883.6</c:v>
              </c:pt>
              <c:pt idx="1">
                <c:v>8883.6</c:v>
              </c:pt>
            </c:numLit>
          </c:val>
          <c:extLst>
            <c:ext xmlns:c16="http://schemas.microsoft.com/office/drawing/2014/chart" uri="{C3380CC4-5D6E-409C-BE32-E72D297353CC}">
              <c16:uniqueId val="{00000001-97F6-4343-BBA9-89D01F544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107826944"/>
        <c:axId val="2107829664"/>
      </c:barChart>
      <c:catAx>
        <c:axId val="2107826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07829664"/>
        <c:crosses val="autoZero"/>
        <c:auto val="1"/>
        <c:lblAlgn val="ctr"/>
        <c:lblOffset val="100"/>
        <c:noMultiLvlLbl val="0"/>
      </c:catAx>
      <c:valAx>
        <c:axId val="210782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07826944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s-CO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Scrum Development)</c:v>
              </c:pt>
              <c:pt idx="1">
                <c:v>Luis Quiroga (Scrum Master y Scrum Development)</c:v>
              </c:pt>
            </c:strLit>
          </c:cat>
          <c:val>
            <c:numLit>
              <c:formatCode>General</c:formatCode>
              <c:ptCount val="2"/>
              <c:pt idx="0">
                <c:v>5000</c:v>
              </c:pt>
              <c:pt idx="1">
                <c:v>5000</c:v>
              </c:pt>
            </c:numLit>
          </c:val>
          <c:extLst>
            <c:ext xmlns:c16="http://schemas.microsoft.com/office/drawing/2014/chart" uri="{C3380CC4-5D6E-409C-BE32-E72D297353CC}">
              <c16:uniqueId val="{00000000-7666-4638-881D-2381876F5495}"/>
            </c:ext>
          </c:extLst>
        </c:ser>
        <c:ser>
          <c:idx val="1"/>
          <c:order val="1"/>
          <c:tx>
            <c:v>Tasa horas extra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Scrum Development)</c:v>
              </c:pt>
              <c:pt idx="1">
                <c:v>Luis Quiroga (Scrum Master y Scrum Development)</c:v>
              </c:pt>
            </c:strLit>
          </c:cat>
          <c:val>
            <c:numLit>
              <c:formatCode>General</c:formatCode>
              <c:ptCount val="2"/>
              <c:pt idx="0">
                <c:v>6000</c:v>
              </c:pt>
              <c:pt idx="1">
                <c:v>6000</c:v>
              </c:pt>
            </c:numLit>
          </c:val>
          <c:extLst>
            <c:ext xmlns:c16="http://schemas.microsoft.com/office/drawing/2014/chart" uri="{C3380CC4-5D6E-409C-BE32-E72D297353CC}">
              <c16:uniqueId val="{00000001-7666-4638-881D-2381876F5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7832928"/>
        <c:axId val="2107820960"/>
      </c:barChart>
      <c:catAx>
        <c:axId val="2107832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07820960"/>
        <c:crosses val="autoZero"/>
        <c:auto val="1"/>
        <c:lblAlgn val="ctr"/>
        <c:lblOffset val="100"/>
        <c:noMultiLvlLbl val="0"/>
      </c:catAx>
      <c:valAx>
        <c:axId val="210782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0783292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s-CO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 (Impresora Marca: HP, Modelo: W2G50A)</c:v>
              </c:pt>
              <c:pt idx="1">
                <c:v>Computador (Procesador: Intel Core i3, Memoria RAM: 4GB, Sistema Operativo: Windows)</c:v>
              </c:pt>
            </c:strLit>
          </c:cat>
          <c:val>
            <c:numLit>
              <c:formatCode>#,##0_ "horas"</c:formatCode>
              <c:ptCount val="2"/>
              <c:pt idx="0">
                <c:v>5</c:v>
              </c:pt>
              <c:pt idx="1">
                <c:v>44.291433079312739</c:v>
              </c:pt>
            </c:numLit>
          </c:val>
          <c:extLst>
            <c:ext xmlns:c16="http://schemas.microsoft.com/office/drawing/2014/chart" uri="{C3380CC4-5D6E-409C-BE32-E72D297353CC}">
              <c16:uniqueId val="{00000000-DF64-45CE-A4C7-31735F0FF147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 (Impresora Marca: HP, Modelo: W2G50A)</c:v>
              </c:pt>
              <c:pt idx="1">
                <c:v>Computador (Procesador: Intel Core i3, Memoria RAM: 4GB, Sistema Operativo: Windows)</c:v>
              </c:pt>
            </c:strLit>
          </c:cat>
          <c:val>
            <c:numLit>
              <c:formatCode>#,##0_ "horas"</c:formatCode>
              <c:ptCount val="2"/>
              <c:pt idx="0">
                <c:v>0</c:v>
              </c:pt>
              <c:pt idx="1">
                <c:v>11.311690700460785</c:v>
              </c:pt>
            </c:numLit>
          </c:val>
          <c:extLst>
            <c:ext xmlns:c16="http://schemas.microsoft.com/office/drawing/2014/chart" uri="{C3380CC4-5D6E-409C-BE32-E72D297353CC}">
              <c16:uniqueId val="{00000001-DF64-45CE-A4C7-31735F0FF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901184624"/>
        <c:axId val="1901179184"/>
      </c:barChart>
      <c:catAx>
        <c:axId val="1901184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179184"/>
        <c:crosses val="autoZero"/>
        <c:auto val="1"/>
        <c:lblAlgn val="ctr"/>
        <c:lblOffset val="100"/>
        <c:noMultiLvlLbl val="0"/>
      </c:catAx>
      <c:valAx>
        <c:axId val="190117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184624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 (Impresora Marca: HP, Modelo: W2G50A)</c:v>
              </c:pt>
              <c:pt idx="1">
                <c:v>Computador (Procesador: Intel Core i3, Memoria RAM: 4GB, Sistema Operativo: Windows)</c:v>
              </c:pt>
            </c:strLit>
          </c:cat>
          <c:val>
            <c:numLit>
              <c:formatCode>General</c:formatCode>
              <c:ptCount val="2"/>
              <c:pt idx="0">
                <c:v>800</c:v>
              </c:pt>
              <c:pt idx="1">
                <c:v>2000</c:v>
              </c:pt>
            </c:numLit>
          </c:val>
          <c:extLst>
            <c:ext xmlns:c16="http://schemas.microsoft.com/office/drawing/2014/chart" uri="{C3380CC4-5D6E-409C-BE32-E72D297353CC}">
              <c16:uniqueId val="{00000000-C9AA-45F7-B1FF-484A64BAE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170480"/>
        <c:axId val="2023910752"/>
      </c:barChart>
      <c:catAx>
        <c:axId val="1901170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3910752"/>
        <c:crosses val="autoZero"/>
        <c:auto val="1"/>
        <c:lblAlgn val="ctr"/>
        <c:lblOffset val="100"/>
        <c:noMultiLvlLbl val="0"/>
      </c:catAx>
      <c:valAx>
        <c:axId val="202391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170480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667733873812472"/>
          <c:y val="0.10326311441553077"/>
          <c:w val="0.78852134513937466"/>
          <c:h val="0.65885281997742851"/>
        </c:manualLayout>
      </c:layout>
      <c:barChart>
        <c:barDir val="col"/>
        <c:grouping val="stacked"/>
        <c:varyColors val="0"/>
        <c:ser>
          <c:idx val="0"/>
          <c:order val="0"/>
          <c:tx>
            <c:v>Costo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68010105.885656327</c:v>
              </c:pt>
            </c:numLit>
          </c:val>
          <c:extLst>
            <c:ext xmlns:c16="http://schemas.microsoft.com/office/drawing/2014/chart" uri="{C3380CC4-5D6E-409C-BE32-E72D297353CC}">
              <c16:uniqueId val="{00000000-E4E8-4AAB-82D2-248CDB079C1F}"/>
            </c:ext>
          </c:extLst>
        </c:ser>
        <c:ser>
          <c:idx val="1"/>
          <c:order val="1"/>
          <c:tx>
            <c:v>Costo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137674894.18404198</c:v>
              </c:pt>
            </c:numLit>
          </c:val>
          <c:extLst>
            <c:ext xmlns:c16="http://schemas.microsoft.com/office/drawing/2014/chart" uri="{C3380CC4-5D6E-409C-BE32-E72D297353CC}">
              <c16:uniqueId val="{00000001-E4E8-4AAB-82D2-248CDB079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2023905312"/>
        <c:axId val="2023904768"/>
      </c:barChart>
      <c:catAx>
        <c:axId val="2023905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 PROYECTO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3904768"/>
        <c:crosses val="autoZero"/>
        <c:auto val="1"/>
        <c:lblAlgn val="ctr"/>
        <c:lblOffset val="100"/>
        <c:noMultiLvlLbl val="0"/>
      </c:catAx>
      <c:valAx>
        <c:axId val="202390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\$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3905312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s-CO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v>Costo</c:v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D2-48EF-9138-FDA4123F5D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D2-48EF-9138-FDA4123F5D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6D2-48EF-9138-FDA4123F5DE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2F2C36-10A7-4F8B-A301-B781005870D2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DE737F4-884E-4480-8C23-D81EC6F6E513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D2-48EF-9138-FDA4123F5DE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186ACF-879D-43F9-B5CA-8B20F1D8594A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FCE5C61-9059-40F0-A529-F8AB7570F4B0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D2-48EF-9138-FDA4123F5D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3"/>
              <c:pt idx="0">
                <c:v>Estado: Completada</c:v>
              </c:pt>
              <c:pt idx="1">
                <c:v>Estado: Retrasada</c:v>
              </c:pt>
              <c:pt idx="2">
                <c:v>Estado: Tarea futura</c:v>
              </c:pt>
            </c:strLit>
          </c:cat>
          <c:val>
            <c:numLit>
              <c:formatCode>\$\ #,##0.00</c:formatCode>
              <c:ptCount val="3"/>
              <c:pt idx="0">
                <c:v>41015000.069698311</c:v>
              </c:pt>
              <c:pt idx="1">
                <c:v>22695000</c:v>
              </c:pt>
              <c:pt idx="2">
                <c:v>141975000</c:v>
              </c:pt>
            </c:numLit>
          </c:val>
          <c:extLst>
            <c:ext xmlns:c16="http://schemas.microsoft.com/office/drawing/2014/chart" uri="{C3380CC4-5D6E-409C-BE32-E72D297353CC}">
              <c16:uniqueId val="{00000006-46D2-48EF-9138-FDA4123F5DE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sz="3200"/>
      </a:pPr>
      <a:endParaRPr lang="es-CO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32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3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187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73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87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82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6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63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4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02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84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79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17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7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2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2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56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71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9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20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5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45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78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61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60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1NF%20-%20Proyecto%20API.jpg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Empresa%20La%20Molienda.zi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Empresa%20La%20Molienda.zi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Empresa%20La%20Molienda.zi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Relacional%20Notaci%C3%B3n%20Crow's%20Foot%203NF-%20Proyecto%20API.jpg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tree/Entregables-propuestos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Gantt%20Project%20-%20Proyecto%20API.mpp" TargetMode="External"/><Relationship Id="rId9" Type="http://schemas.openxmlformats.org/officeDocument/2006/relationships/hyperlink" Target="https://github.com/Proyecto-API/Proyecto-API/blob/Entregables-propuestos/Diagrama%20de%20Gantt%20Excel%20-%20Proyecto%20API.xls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Humanos.doc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Humanos.docx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Tecnol%C3%B3gicos.doc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Tecnol%C3%B3gicos.docx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de%20Costos%20del%20Proyecto.doc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Normalizaci%C3%B3n%20-%20Proyecto%20API%20.xlsx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Proyecto%20API.sq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14.xml"/><Relationship Id="rId12" Type="http://schemas.openxmlformats.org/officeDocument/2006/relationships/slide" Target="slide25.xml"/><Relationship Id="rId17" Type="http://schemas.openxmlformats.org/officeDocument/2006/relationships/slide" Target="slide9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7.xml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Relationship Id="rId1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Recoleccion%20de%20Informacion%20-%20La%20Molienda.xls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Recoleccion%20de%20Informacion%20-%20La%20Molienda.xls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Inventarios%20-%20La%20Molienda%20corregido.png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EEE830.doc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oyecto-API/Proyecto-API/blob/Entregables-propuestos/IEEE830.docx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Historias%20de%20Usuario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781169" y="2224224"/>
            <a:ext cx="18138557" cy="32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Comunicaciones </a:t>
            </a:r>
            <a:endParaRPr lang="es-ES" dirty="0"/>
          </a:p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Tercer y cuarto trimestre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308" y="11472849"/>
            <a:ext cx="1712102" cy="1712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Clases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29158" y="3813518"/>
            <a:ext cx="20244621" cy="10800000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9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350827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4824975"/>
            <a:ext cx="22900511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1076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Relacional 3NF Notación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Crow’s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Foot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0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82" y="4824975"/>
            <a:ext cx="16539573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Distribución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1337944" y="79513"/>
            <a:ext cx="16838657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Control De Versiones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7722" y="3286674"/>
            <a:ext cx="16838658" cy="11326844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de Versiones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692728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681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 Project–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67" y="4824975"/>
            <a:ext cx="11233101" cy="6123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067" y="10922686"/>
            <a:ext cx="11233101" cy="2152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168" y="5468036"/>
            <a:ext cx="9979367" cy="6543675"/>
          </a:xfrm>
          <a:prstGeom prst="rect">
            <a:avLst/>
          </a:prstGeom>
        </p:spPr>
      </p:pic>
      <p:sp>
        <p:nvSpPr>
          <p:cNvPr id="9" name="CuadroTexto 8">
            <a:hlinkClick r:id="rId9"/>
            <a:extLst>
              <a:ext uri="{FF2B5EF4-FFF2-40B4-BE49-F238E27FC236}">
                <a16:creationId xmlns:a16="http://schemas.microsoft.com/office/drawing/2014/main" id="{0439DBFD-515C-43C7-BE9D-CBF8F29B07DE}"/>
              </a:ext>
            </a:extLst>
          </p:cNvPr>
          <p:cNvSpPr txBox="1"/>
          <p:nvPr/>
        </p:nvSpPr>
        <p:spPr>
          <a:xfrm>
            <a:off x="8782252" y="14613518"/>
            <a:ext cx="644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 Excel– GitHub</a:t>
            </a:r>
          </a:p>
        </p:txBody>
      </p:sp>
    </p:spTree>
    <p:extLst>
      <p:ext uri="{BB962C8B-B14F-4D97-AF65-F5344CB8AC3E}">
        <p14:creationId xmlns:p14="http://schemas.microsoft.com/office/powerpoint/2010/main" val="32955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893730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 de Recursos Humanos–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2320919" y="4273926"/>
            <a:ext cx="65790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la tasa estándar y el costo por uso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1232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1295260213"/>
              </p:ext>
            </p:extLst>
          </p:nvPr>
        </p:nvGraphicFramePr>
        <p:xfrm>
          <a:off x="901212" y="4925984"/>
          <a:ext cx="10383793" cy="796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1068701918"/>
              </p:ext>
            </p:extLst>
          </p:nvPr>
        </p:nvGraphicFramePr>
        <p:xfrm>
          <a:off x="12123206" y="4925984"/>
          <a:ext cx="10304883" cy="796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996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Google Shape;92;p19">
            <a:extLst>
              <a:ext uri="{FF2B5EF4-FFF2-40B4-BE49-F238E27FC236}">
                <a16:creationId xmlns:a16="http://schemas.microsoft.com/office/drawing/2014/main" id="{718BA867-5B9E-4B53-A2F6-4276F2E9B96F}"/>
              </a:ext>
            </a:extLst>
          </p:cNvPr>
          <p:cNvSpPr txBox="1"/>
          <p:nvPr/>
        </p:nvSpPr>
        <p:spPr>
          <a:xfrm>
            <a:off x="232439" y="-114513"/>
            <a:ext cx="1889376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pic>
        <p:nvPicPr>
          <p:cNvPr id="13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6484433"/>
            <a:ext cx="20736023" cy="4160079"/>
          </a:xfrm>
          <a:prstGeom prst="rect">
            <a:avLst/>
          </a:prstGeom>
        </p:spPr>
      </p:pic>
      <p:sp>
        <p:nvSpPr>
          <p:cNvPr id="14" name="CuadroTexto 13">
            <a:hlinkClick r:id="rId6"/>
          </p:cNvPr>
          <p:cNvSpPr txBox="1"/>
          <p:nvPr/>
        </p:nvSpPr>
        <p:spPr>
          <a:xfrm>
            <a:off x="901213" y="14613518"/>
            <a:ext cx="759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0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11084344" y="5647484"/>
            <a:ext cx="3829878" cy="23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</a:p>
        </p:txBody>
      </p:sp>
      <p:sp>
        <p:nvSpPr>
          <p:cNvPr id="77" name="Google Shape;77;p17"/>
          <p:cNvSpPr/>
          <p:nvPr/>
        </p:nvSpPr>
        <p:spPr>
          <a:xfrm>
            <a:off x="8499283" y="7889107"/>
            <a:ext cx="9000000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76;p17">
            <a:extLst>
              <a:ext uri="{FF2B5EF4-FFF2-40B4-BE49-F238E27FC236}">
                <a16:creationId xmlns:a16="http://schemas.microsoft.com/office/drawing/2014/main" id="{7929F21F-BD65-48C1-9344-C0FFA1E9109D}"/>
              </a:ext>
            </a:extLst>
          </p:cNvPr>
          <p:cNvSpPr txBox="1"/>
          <p:nvPr/>
        </p:nvSpPr>
        <p:spPr>
          <a:xfrm>
            <a:off x="2874622" y="7874000"/>
            <a:ext cx="20249322" cy="226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>
              <a:lnSpc>
                <a:spcPct val="80000"/>
              </a:lnSpc>
              <a:buClr>
                <a:srgbClr val="434343"/>
              </a:buClr>
              <a:buSzPts val="16796"/>
            </a:pPr>
            <a:r>
              <a:rPr lang="es-CO" sz="14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Ágil Proceso de Inventarios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66813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823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0115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por horas estándar y horas extra.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6" name="Chart 7">
            <a:extLst>
              <a:ext uri="{FF2B5EF4-FFF2-40B4-BE49-F238E27FC236}">
                <a16:creationId xmlns:a16="http://schemas.microsoft.com/office/drawing/2014/main" id="{0B2FD4E2-41B6-4DF4-9E13-7E5D191956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911223"/>
              </p:ext>
            </p:extLst>
          </p:nvPr>
        </p:nvGraphicFramePr>
        <p:xfrm>
          <a:off x="901213" y="4909533"/>
          <a:ext cx="9083050" cy="808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54EE79A-B61C-4C8B-975F-5B9E89925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460530"/>
              </p:ext>
            </p:extLst>
          </p:nvPr>
        </p:nvGraphicFramePr>
        <p:xfrm>
          <a:off x="11482719" y="4909532"/>
          <a:ext cx="10462880" cy="808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437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96996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table">
            <a:extLst>
              <a:ext uri="{FF2B5EF4-FFF2-40B4-BE49-F238E27FC236}">
                <a16:creationId xmlns:a16="http://schemas.microsoft.com/office/drawing/2014/main" id="{E4BDDAD2-98B3-4325-9A38-4DAAF8E2C5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6871940"/>
            <a:ext cx="20937064" cy="3553614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823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0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Gráfico 9"/>
          <p:cNvGraphicFramePr/>
          <p:nvPr>
            <p:extLst>
              <p:ext uri="{D42A27DB-BD31-4B8C-83A1-F6EECF244321}">
                <p14:modId xmlns:p14="http://schemas.microsoft.com/office/powerpoint/2010/main" val="2362401972"/>
              </p:ext>
            </p:extLst>
          </p:nvPr>
        </p:nvGraphicFramePr>
        <p:xfrm>
          <a:off x="1098923" y="4853340"/>
          <a:ext cx="21329167" cy="8640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276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11303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Cómo los costos están distribuidos entre las tareas en función de su estado.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DISTRIBUCIÓN DE COSTOS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Gráfico 9"/>
          <p:cNvGraphicFramePr/>
          <p:nvPr>
            <p:extLst>
              <p:ext uri="{D42A27DB-BD31-4B8C-83A1-F6EECF244321}">
                <p14:modId xmlns:p14="http://schemas.microsoft.com/office/powerpoint/2010/main" val="393936119"/>
              </p:ext>
            </p:extLst>
          </p:nvPr>
        </p:nvGraphicFramePr>
        <p:xfrm>
          <a:off x="4525687" y="5315274"/>
          <a:ext cx="14899135" cy="8178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6" y="7105027"/>
            <a:ext cx="20736024" cy="3052861"/>
          </a:xfrm>
          <a:prstGeom prst="rect">
            <a:avLst/>
          </a:prstGeom>
        </p:spPr>
      </p:pic>
      <p:sp>
        <p:nvSpPr>
          <p:cNvPr id="12" name="CuadroTexto 11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4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3087231" y="-130335"/>
            <a:ext cx="202256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FA5204-E4CE-4FCE-AD38-563C19752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071" y="4224151"/>
            <a:ext cx="18290553" cy="9916909"/>
          </a:xfrm>
          <a:prstGeom prst="rect">
            <a:avLst/>
          </a:prstGeom>
        </p:spPr>
      </p:pic>
      <p:sp>
        <p:nvSpPr>
          <p:cNvPr id="6" name="CuadroTexto 5">
            <a:hlinkClick r:id="rId6"/>
            <a:extLst>
              <a:ext uri="{FF2B5EF4-FFF2-40B4-BE49-F238E27FC236}">
                <a16:creationId xmlns:a16="http://schemas.microsoft.com/office/drawing/2014/main" id="{58C860A7-25B4-49C0-8413-6854EF4A3740}"/>
              </a:ext>
            </a:extLst>
          </p:cNvPr>
          <p:cNvSpPr txBox="1"/>
          <p:nvPr/>
        </p:nvSpPr>
        <p:spPr>
          <a:xfrm>
            <a:off x="901213" y="14613518"/>
            <a:ext cx="5723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Diccionario de Datos - GitHub</a:t>
            </a:r>
          </a:p>
        </p:txBody>
      </p:sp>
    </p:spTree>
    <p:extLst>
      <p:ext uri="{BB962C8B-B14F-4D97-AF65-F5344CB8AC3E}">
        <p14:creationId xmlns:p14="http://schemas.microsoft.com/office/powerpoint/2010/main" val="107032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3087230" y="-130335"/>
            <a:ext cx="167833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C5A1A9-AEE5-4775-85A4-FEBA09C9A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67" y="3604871"/>
            <a:ext cx="20736023" cy="9972306"/>
          </a:xfrm>
          <a:prstGeom prst="rect">
            <a:avLst/>
          </a:prstGeom>
        </p:spPr>
      </p:pic>
      <p:sp>
        <p:nvSpPr>
          <p:cNvPr id="8" name="CuadroTexto 7">
            <a:hlinkClick r:id="rId6"/>
            <a:extLst>
              <a:ext uri="{FF2B5EF4-FFF2-40B4-BE49-F238E27FC236}">
                <a16:creationId xmlns:a16="http://schemas.microsoft.com/office/drawing/2014/main" id="{FED8A6C1-879D-4ACE-AA71-A153D8408FB8}"/>
              </a:ext>
            </a:extLst>
          </p:cNvPr>
          <p:cNvSpPr txBox="1"/>
          <p:nvPr/>
        </p:nvSpPr>
        <p:spPr>
          <a:xfrm>
            <a:off x="901213" y="14613518"/>
            <a:ext cx="450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de Datos - GitHub</a:t>
            </a:r>
          </a:p>
        </p:txBody>
      </p:sp>
    </p:spTree>
    <p:extLst>
      <p:ext uri="{BB962C8B-B14F-4D97-AF65-F5344CB8AC3E}">
        <p14:creationId xmlns:p14="http://schemas.microsoft.com/office/powerpoint/2010/main" val="203759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MX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Tabla de contenido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FBAF6C-BD8C-4867-9A9C-6037C52D507F}"/>
              </a:ext>
            </a:extLst>
          </p:cNvPr>
          <p:cNvSpPr txBox="1"/>
          <p:nvPr/>
        </p:nvSpPr>
        <p:spPr>
          <a:xfrm>
            <a:off x="1848678" y="4651513"/>
            <a:ext cx="7653131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Tercer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5" action="ppaction://hlinksldjump"/>
              </a:rPr>
              <a:t>Diagrama de clases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6" action="ppaction://hlinksldjump"/>
              </a:rPr>
              <a:t>Prototipo y Mockups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7" action="ppaction://hlinksldjump"/>
              </a:rPr>
              <a:t>Modelo Relacional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8" action="ppaction://hlinksldjump"/>
              </a:rPr>
              <a:t>Diagrama de Distribución</a:t>
            </a:r>
            <a:endParaRPr lang="es-CO" sz="4400" dirty="0"/>
          </a:p>
          <a:p>
            <a:endParaRPr lang="es-CO" sz="4400" dirty="0"/>
          </a:p>
          <a:p>
            <a:r>
              <a:rPr lang="es-CO" sz="4400" dirty="0"/>
              <a:t>Cuarto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9" action="ppaction://hlinksldjump"/>
              </a:rPr>
              <a:t>Control de versiones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0" action="ppaction://hlinksldjump"/>
              </a:rPr>
              <a:t>Diagrama de Gantt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1" action="ppaction://hlinksldjump"/>
              </a:rPr>
              <a:t>Informes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2" action="ppaction://hlinksldjump"/>
              </a:rPr>
              <a:t>Diccionario de Datos 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solidFill>
                  <a:srgbClr val="FF0000"/>
                </a:solidFill>
                <a:hlinkClick r:id="rId12" action="ppaction://hlinksldjump"/>
              </a:rPr>
              <a:t>Base de Datos </a:t>
            </a:r>
            <a:endParaRPr lang="es-CO" sz="4400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BCF504-202B-465E-AD40-0D3557CB547A}"/>
              </a:ext>
            </a:extLst>
          </p:cNvPr>
          <p:cNvSpPr txBox="1"/>
          <p:nvPr/>
        </p:nvSpPr>
        <p:spPr>
          <a:xfrm>
            <a:off x="13221729" y="4730398"/>
            <a:ext cx="85279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Primer Trimestre (Ajustes)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3" action="ppaction://hlinksldjump"/>
              </a:rPr>
              <a:t>Levantamiento de Información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4" action="ppaction://hlinksldjump"/>
              </a:rPr>
              <a:t>BPMN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5" action="ppaction://hlinksldjump"/>
              </a:rPr>
              <a:t>Requerimientos Funcionales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6" action="ppaction://hlinksldjump"/>
              </a:rPr>
              <a:t>Requerimientos No Funcionales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7" action="ppaction://hlinksldjump"/>
              </a:rPr>
              <a:t>Historias de Usuario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426971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890464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Levantamiento de Información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14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Recolección de Información -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0A59CC-2375-4A9A-B089-6B3E9FEE5E0E}"/>
              </a:ext>
            </a:extLst>
          </p:cNvPr>
          <p:cNvSpPr txBox="1"/>
          <p:nvPr/>
        </p:nvSpPr>
        <p:spPr>
          <a:xfrm>
            <a:off x="1692067" y="4180116"/>
            <a:ext cx="2073602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4800" dirty="0">
                <a:solidFill>
                  <a:srgbClr val="434343"/>
                </a:solidFill>
              </a:rPr>
              <a:t>Se le realizo una encuesta la distribuidora “La Molienda” el cual consta de 19 preguntas, 11 preguntas con opciones múltiples y 8 preguntas abiertas. Esta encuesta se le realizo a dos funcionarios de la empresa al Administrador y Vendedor. Gracias a esto pudimos evidenciar varios errores e inconformidades que tiene la empresa actualmente. </a:t>
            </a:r>
          </a:p>
          <a:p>
            <a:endParaRPr lang="es-MX" sz="4800" dirty="0">
              <a:solidFill>
                <a:srgbClr val="434343"/>
              </a:solidFill>
            </a:endParaRPr>
          </a:p>
          <a:p>
            <a:r>
              <a:rPr lang="es-MX" sz="4800" dirty="0">
                <a:solidFill>
                  <a:srgbClr val="434343"/>
                </a:solidFill>
              </a:rPr>
              <a:t>Con los problemas que evidenciamos llegamos a la conclusión de implementar un sistema de información. el cual permita sistematizar y automatizar los procesos requeridos para funcionamiento y cumplimiento de los objetivos de la empresa.</a:t>
            </a:r>
          </a:p>
        </p:txBody>
      </p:sp>
      <p:sp>
        <p:nvSpPr>
          <p:cNvPr id="5" name="Flecha: a la derecha 4">
            <a:hlinkClick r:id="rId6" action="ppaction://hlinksldjump"/>
            <a:extLst>
              <a:ext uri="{FF2B5EF4-FFF2-40B4-BE49-F238E27FC236}">
                <a16:creationId xmlns:a16="http://schemas.microsoft.com/office/drawing/2014/main" id="{4E91183B-8421-4F7E-A0A5-E742E1B92889}"/>
              </a:ext>
            </a:extLst>
          </p:cNvPr>
          <p:cNvSpPr/>
          <p:nvPr/>
        </p:nvSpPr>
        <p:spPr>
          <a:xfrm rot="5400000">
            <a:off x="11253843" y="12649584"/>
            <a:ext cx="1876311" cy="1688375"/>
          </a:xfrm>
          <a:prstGeom prst="rightArrow">
            <a:avLst/>
          </a:prstGeom>
          <a:solidFill>
            <a:srgbClr val="FB4C0F"/>
          </a:solidFill>
          <a:ln>
            <a:solidFill>
              <a:srgbClr val="FB4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9720A6-2D42-4329-B1D5-6730A9F48190}"/>
              </a:ext>
            </a:extLst>
          </p:cNvPr>
          <p:cNvSpPr txBox="1"/>
          <p:nvPr/>
        </p:nvSpPr>
        <p:spPr>
          <a:xfrm>
            <a:off x="9033616" y="11724619"/>
            <a:ext cx="631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rgbClr val="434343"/>
                </a:solidFill>
              </a:rPr>
              <a:t>Tabulación preguntas</a:t>
            </a:r>
          </a:p>
        </p:txBody>
      </p:sp>
    </p:spTree>
    <p:extLst>
      <p:ext uri="{BB962C8B-B14F-4D97-AF65-F5344CB8AC3E}">
        <p14:creationId xmlns:p14="http://schemas.microsoft.com/office/powerpoint/2010/main" val="293643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890464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Levantamiento de Información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0A59CC-2375-4A9A-B089-6B3E9FEE5E0E}"/>
              </a:ext>
            </a:extLst>
          </p:cNvPr>
          <p:cNvSpPr txBox="1"/>
          <p:nvPr/>
        </p:nvSpPr>
        <p:spPr>
          <a:xfrm>
            <a:off x="4552131" y="4090556"/>
            <a:ext cx="4086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rgbClr val="434343"/>
                </a:solidFill>
              </a:rPr>
              <a:t>Tabulación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2405AE-23FC-452C-B163-ACCB4631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1" y="5420980"/>
            <a:ext cx="11498959" cy="5853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E37A1D-2AAE-4C26-B96F-56B996730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880" y="5489923"/>
            <a:ext cx="11498958" cy="585308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2475BE-A3D9-456E-A4A3-E2B7A2752DB2}"/>
              </a:ext>
            </a:extLst>
          </p:cNvPr>
          <p:cNvSpPr txBox="1"/>
          <p:nvPr/>
        </p:nvSpPr>
        <p:spPr>
          <a:xfrm>
            <a:off x="16447487" y="4090556"/>
            <a:ext cx="3293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rgbClr val="434343"/>
                </a:solidFill>
              </a:rPr>
              <a:t>Gráficas</a:t>
            </a:r>
          </a:p>
        </p:txBody>
      </p:sp>
      <p:sp>
        <p:nvSpPr>
          <p:cNvPr id="12" name="CuadroTexto 11">
            <a:hlinkClick r:id="rId7"/>
            <a:extLst>
              <a:ext uri="{FF2B5EF4-FFF2-40B4-BE49-F238E27FC236}">
                <a16:creationId xmlns:a16="http://schemas.microsoft.com/office/drawing/2014/main" id="{74160D6D-DC0C-4FE0-AE37-7A67B603779D}"/>
              </a:ext>
            </a:extLst>
          </p:cNvPr>
          <p:cNvSpPr txBox="1"/>
          <p:nvPr/>
        </p:nvSpPr>
        <p:spPr>
          <a:xfrm>
            <a:off x="901213" y="14613518"/>
            <a:ext cx="714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Recolección de Información - GitHub</a:t>
            </a:r>
          </a:p>
        </p:txBody>
      </p:sp>
    </p:spTree>
    <p:extLst>
      <p:ext uri="{BB962C8B-B14F-4D97-AF65-F5344CB8AC3E}">
        <p14:creationId xmlns:p14="http://schemas.microsoft.com/office/powerpoint/2010/main" val="363360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603773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BPMN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1213" y="3781902"/>
            <a:ext cx="22513958" cy="10354297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BPMN -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252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Requerimientos Funcionales -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8CCB822-B53E-4C56-AAF2-FB5FE1B1B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0836"/>
              </p:ext>
            </p:extLst>
          </p:nvPr>
        </p:nvGraphicFramePr>
        <p:xfrm>
          <a:off x="5925910" y="4174352"/>
          <a:ext cx="12532180" cy="4267200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3383862116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902660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RF1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55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Iniciar Sesión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5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79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 de usuarios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53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51282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C5AF509-D766-4A54-93CB-9199D9E67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97173"/>
              </p:ext>
            </p:extLst>
          </p:nvPr>
        </p:nvGraphicFramePr>
        <p:xfrm>
          <a:off x="5925910" y="9270607"/>
          <a:ext cx="12532180" cy="4328160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2156924959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191665463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RF2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85454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Registrar Usuario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108915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6840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 de Usuarios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012452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833561"/>
                  </a:ext>
                </a:extLst>
              </a:tr>
            </a:tbl>
          </a:graphicData>
        </a:graphic>
      </p:graphicFrame>
      <p:sp>
        <p:nvSpPr>
          <p:cNvPr id="9" name="Google Shape;92;p19">
            <a:extLst>
              <a:ext uri="{FF2B5EF4-FFF2-40B4-BE49-F238E27FC236}">
                <a16:creationId xmlns:a16="http://schemas.microsoft.com/office/drawing/2014/main" id="{7DCBC0CD-366F-4D24-83F6-A5338382DAAD}"/>
              </a:ext>
            </a:extLst>
          </p:cNvPr>
          <p:cNvSpPr txBox="1"/>
          <p:nvPr/>
        </p:nvSpPr>
        <p:spPr>
          <a:xfrm>
            <a:off x="232440" y="-114513"/>
            <a:ext cx="1769775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76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1692067" y="2399422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80EB5A3-AA1C-4B69-A33E-940C9CDC3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62263"/>
              </p:ext>
            </p:extLst>
          </p:nvPr>
        </p:nvGraphicFramePr>
        <p:xfrm>
          <a:off x="5925908" y="4174352"/>
          <a:ext cx="12532180" cy="4582552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2313547473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123080551"/>
                    </a:ext>
                  </a:extLst>
                </a:gridCol>
              </a:tblGrid>
              <a:tr h="5534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RNF1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3925"/>
                  </a:ext>
                </a:extLst>
              </a:tr>
              <a:tr h="5534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Registrar Venta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146875"/>
                  </a:ext>
                </a:extLst>
              </a:tr>
              <a:tr h="6571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67095"/>
                  </a:ext>
                </a:extLst>
              </a:tr>
              <a:tr h="5534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Cuestionario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66721"/>
                  </a:ext>
                </a:extLst>
              </a:tr>
              <a:tr h="1764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20770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31220A5-22DE-43FE-860F-D6FAFEF7C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75257"/>
              </p:ext>
            </p:extLst>
          </p:nvPr>
        </p:nvGraphicFramePr>
        <p:xfrm>
          <a:off x="5925908" y="9226572"/>
          <a:ext cx="12532180" cy="4267200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3886965679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95522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RNF2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60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Verificar Venta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08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557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Cuestionario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76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49198"/>
                  </a:ext>
                </a:extLst>
              </a:tr>
            </a:tbl>
          </a:graphicData>
        </a:graphic>
      </p:graphicFrame>
      <p:sp>
        <p:nvSpPr>
          <p:cNvPr id="8" name="Google Shape;92;p19">
            <a:extLst>
              <a:ext uri="{FF2B5EF4-FFF2-40B4-BE49-F238E27FC236}">
                <a16:creationId xmlns:a16="http://schemas.microsoft.com/office/drawing/2014/main" id="{D9AA7588-8489-47CE-B05D-2B2AC145B5BC}"/>
              </a:ext>
            </a:extLst>
          </p:cNvPr>
          <p:cNvSpPr txBox="1"/>
          <p:nvPr/>
        </p:nvSpPr>
        <p:spPr>
          <a:xfrm>
            <a:off x="232440" y="-114513"/>
            <a:ext cx="195066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dirty="0"/>
          </a:p>
        </p:txBody>
      </p:sp>
      <p:sp>
        <p:nvSpPr>
          <p:cNvPr id="10" name="CuadroTexto 9">
            <a:hlinkClick r:id="rId5"/>
            <a:extLst>
              <a:ext uri="{FF2B5EF4-FFF2-40B4-BE49-F238E27FC236}">
                <a16:creationId xmlns:a16="http://schemas.microsoft.com/office/drawing/2014/main" id="{DE8CEE98-1398-4921-83A7-47659DB255C0}"/>
              </a:ext>
            </a:extLst>
          </p:cNvPr>
          <p:cNvSpPr txBox="1"/>
          <p:nvPr/>
        </p:nvSpPr>
        <p:spPr>
          <a:xfrm>
            <a:off x="901213" y="14613518"/>
            <a:ext cx="781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Requerimientos No Funcionales - GitHub</a:t>
            </a:r>
          </a:p>
        </p:txBody>
      </p:sp>
    </p:spTree>
    <p:extLst>
      <p:ext uri="{BB962C8B-B14F-4D97-AF65-F5344CB8AC3E}">
        <p14:creationId xmlns:p14="http://schemas.microsoft.com/office/powerpoint/2010/main" val="355808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1506068" y="277371"/>
            <a:ext cx="218437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Historias de Usuario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399422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Historias de Usuario -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19B709D-AE07-467E-85EA-0905057E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77" y="3886200"/>
            <a:ext cx="22579369" cy="96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4173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641</Words>
  <Application>Microsoft Office PowerPoint</Application>
  <PresentationFormat>Personalizado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Calibri</vt:lpstr>
      <vt:lpstr>Arial</vt:lpstr>
      <vt:lpstr>Helvetica Neue Light</vt:lpstr>
      <vt:lpstr>Helvetica Neue</vt:lpstr>
      <vt:lpstr>Times New Roman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 SENA</dc:creator>
  <cp:lastModifiedBy>Alfonso Quiroga</cp:lastModifiedBy>
  <cp:revision>38</cp:revision>
  <dcterms:modified xsi:type="dcterms:W3CDTF">2019-12-14T00:45:47Z</dcterms:modified>
</cp:coreProperties>
</file>